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56" r:id="rId4"/>
    <p:sldId id="277" r:id="rId5"/>
    <p:sldId id="271" r:id="rId6"/>
    <p:sldId id="266" r:id="rId7"/>
    <p:sldId id="263" r:id="rId8"/>
    <p:sldId id="262" r:id="rId9"/>
    <p:sldId id="274" r:id="rId10"/>
    <p:sldId id="265" r:id="rId11"/>
    <p:sldId id="260" r:id="rId12"/>
    <p:sldId id="258" r:id="rId13"/>
    <p:sldId id="275" r:id="rId14"/>
    <p:sldId id="268" r:id="rId15"/>
    <p:sldId id="273" r:id="rId16"/>
    <p:sldId id="278" r:id="rId17"/>
    <p:sldId id="259" r:id="rId18"/>
    <p:sldId id="27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7E3"/>
    <a:srgbClr val="E6E6E6"/>
    <a:srgbClr val="62A9FE"/>
    <a:srgbClr val="6BAEFC"/>
    <a:srgbClr val="96B0E3"/>
    <a:srgbClr val="120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ED034-21CD-433E-9D82-CD2C50B48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73D708-10BC-46A8-9ED5-B18441DC7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709249-A5CE-42A6-8E24-911524ED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3B2EDD-A620-425E-8B15-31977EC7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C6278E-64C1-4E8D-A215-D3675A4A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49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334A1-DBC3-497F-B916-EDD905FC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923E66-89A6-4638-83F6-C13D7BE5C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BC1579-F83F-4924-9CAE-8D51E1BC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E3B351-38D1-473E-825C-6194F68B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1C9285-7BBF-48E6-B36A-61942F08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1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B84D51-12F2-46E7-AE81-2AFF6C0D2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C70E63-1EA4-44BC-AF4E-250213D20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637C9F-92CD-44EB-BB2B-6DC5425F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F5823C-0CDB-4194-A67A-FBC78E70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C7BD60-E98B-4A87-8096-28356072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28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A30A6-31AB-4A8C-B71E-AA42A0B4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AD794C-6509-4149-8037-5B968642D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476712-9826-4458-8147-145CD122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04392A-A02D-4453-AC6F-DA19C6A6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058747-1714-4D3E-9536-FBF6CD82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06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20697-7341-4299-BB7C-BEB09728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D6B8AE-C6E8-42E2-80C7-929472EEA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333EBD-57B3-45E5-82DD-3B04DAF2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2E70C8-B949-4840-848B-B3655318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66122D-A194-4C72-A1B9-2F85A4F8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74649-D825-4C1A-82D5-EE330FBF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F9882-FB8E-4D96-814A-3E2B8A5D2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800CED-A76B-44E4-97DF-879FD4E28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8A43EF-9B7D-41B5-931A-B92E8972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C765C5-B626-476C-BCF1-844A3605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E0E613-022E-4BCF-AD5F-AC47D530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57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24F4-5157-4628-A8D7-2CA1FCE7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7943BC-5BCA-43C0-931F-B1C109CF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1E1EA0-0900-485A-A3A3-8E03FFB84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99E69B-F4F4-42E3-9A2A-0C9297A71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EEBB04-A220-4BEE-950D-95B7281D1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8D7E22-0524-43FA-A33C-6C78220D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DEFD381-6F71-48A1-8FED-218ABF35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549C5F8-4D41-40BA-90A9-7BC39C74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57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CFC9A-F268-4BBE-952A-98754666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B8780B-A5C5-4F87-A78B-60A664F7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89792AF-E3A3-4E42-8AD1-F361C21A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65D4A3-80A1-4C69-8BD1-F4AE9286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6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15D7F9-6E0F-4306-8F87-665D70E3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A271C8-B65A-4095-BE4E-F701AAAC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666831-F5BE-43DE-8555-3C781CD5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50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398CA-4DAB-49AE-8000-BA9C0217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21122F-C5AF-4406-8D0D-345C794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C6C38E-4ABB-47BB-9EA5-CF5021612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65D7A2-86EF-4833-84D2-4101CFCD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2FA72F-C279-4E05-B2B5-110A6DBF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41C70D-37F6-4EFB-A965-5735D2C2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8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95DF8-A0A1-4C0F-89EE-D0D4F0FF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3C8B5D-5A30-47C6-B992-318E81257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DF3E09-4174-45E9-B252-956CD9C5A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7BDEC0-539E-423E-9B58-C531E153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8A2A67-E460-48E8-943D-DE555DB5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E70549-E1A3-4F31-BF05-945CDEAE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5CC2FE-5D90-4639-B808-52D1C220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5FE731-2D99-41AA-8DF3-3B36E1634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E84188-A4AF-48E7-B867-55197311D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C084-754F-487B-9E83-54D9EF9BDD4C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BBB6E1-2F16-428A-90E9-DEA73838B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F6498B-F423-4167-8C20-AB7D1D352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2CCD-417A-45CC-BC90-28A781BCC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2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P2gIe4Xv5A?feature=oembed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duurzaamthuis.nl/evenement-rondom-kleine-windmole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hyperlink" Target="https://www.bakker-ijlst.nl/windwatermole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pomucenum.de/facher/kunst-projekte/klasse-6c-nimmt-erfolgreich-an-windkraftkunst-auf-dem-weitblick-teil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10" Type="http://schemas.openxmlformats.org/officeDocument/2006/relationships/image" Target="../media/image7.png"/><Relationship Id="rId4" Type="http://schemas.openxmlformats.org/officeDocument/2006/relationships/image" Target="../media/image48.jpe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qDFupWnO8M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LVfs5brN2U?feature=oembed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owtechmagazine.com/2009/04/small-windmills-test-result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ingenieur.nl/artikel/tno-test-in-rotterdam-de-grootste-windturbine-ter-wereld#:~:text=Met%20de%20Haliade%20X%20heeft,gewoon%20in%20ons%20eigen%20landje.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lGK7GXM6Hc?feature=oembed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7937EE-F183-4C90-9568-ED5B505F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66" y="0"/>
            <a:ext cx="965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3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FA4A9-E74B-4262-B78B-E4D126B36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7" y="0"/>
            <a:ext cx="6101694" cy="423274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54EC8B6-22AA-4741-B601-C2D4C876A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462" y="0"/>
            <a:ext cx="3157538" cy="42100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482DC82-B3D0-4F4B-803A-31FDBEF59D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8801" y="0"/>
            <a:ext cx="2915661" cy="42092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646EDE-B7E2-4D24-83F7-30AB49C58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675" y="4423748"/>
            <a:ext cx="896470" cy="22348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4C4FE6-5588-4712-A2AB-CFC4F2FF69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5642" r="14745"/>
          <a:stretch/>
        </p:blipFill>
        <p:spPr>
          <a:xfrm>
            <a:off x="8439265" y="4421367"/>
            <a:ext cx="1538288" cy="20764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FAB681-55FD-400A-90F5-67BE2137F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6025" y="4532293"/>
            <a:ext cx="4819650" cy="21263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E321BF4-9DA2-40DF-8ED4-49059E7F21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31" t="2381" r="13920"/>
          <a:stretch/>
        </p:blipFill>
        <p:spPr>
          <a:xfrm>
            <a:off x="74203" y="4644072"/>
            <a:ext cx="2324009" cy="19027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9752FFD-BD5B-46D2-95AE-40954CC0338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377" y="4170273"/>
            <a:ext cx="1737623" cy="26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indspiel">
            <a:hlinkClick r:id="" action="ppaction://media"/>
            <a:extLst>
              <a:ext uri="{FF2B5EF4-FFF2-40B4-BE49-F238E27FC236}">
                <a16:creationId xmlns:a16="http://schemas.microsoft.com/office/drawing/2014/main" id="{5FFD55C8-C2AF-4CF7-8497-5C428B35AF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65027" cy="687324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2FE21F7-1F76-4AA4-BB8C-071D297DA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678" y="813435"/>
            <a:ext cx="2825211" cy="508254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8CC4659-1B10-4CBD-9511-BE3C5EE5A7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40" y="4795935"/>
            <a:ext cx="2915683" cy="16405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007C7D-6CE4-403B-8D63-9E80E20F69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2" y="407593"/>
            <a:ext cx="2647198" cy="39655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FE338D-E592-4078-88CA-5463D75C76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850" y="6151416"/>
            <a:ext cx="634039" cy="45114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0877DC0-32F6-49ED-BA06-40F8F205E4E3}"/>
              </a:ext>
            </a:extLst>
          </p:cNvPr>
          <p:cNvSpPr/>
          <p:nvPr/>
        </p:nvSpPr>
        <p:spPr>
          <a:xfrm>
            <a:off x="5663968" y="6330743"/>
            <a:ext cx="8370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filmpje</a:t>
            </a:r>
          </a:p>
        </p:txBody>
      </p:sp>
    </p:spTree>
    <p:extLst>
      <p:ext uri="{BB962C8B-B14F-4D97-AF65-F5344CB8AC3E}">
        <p14:creationId xmlns:p14="http://schemas.microsoft.com/office/powerpoint/2010/main" val="5492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B419B066-F6DC-425F-89C9-1FD13C83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85246"/>
            <a:ext cx="7578933" cy="65013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335763B-E215-46CF-9E32-D8272FE55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0489" y="6076024"/>
            <a:ext cx="634039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1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34AE8B0-BB31-4B97-B251-FFF109297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3B22B98-E786-427F-AA23-3E8D7B67B7C1}"/>
              </a:ext>
            </a:extLst>
          </p:cNvPr>
          <p:cNvSpPr txBox="1"/>
          <p:nvPr/>
        </p:nvSpPr>
        <p:spPr>
          <a:xfrm>
            <a:off x="90638" y="4588611"/>
            <a:ext cx="10762488" cy="1207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Horizontale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wieken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7D828B-53FF-4662-99FB-30E52108F0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 rot="5400000">
            <a:off x="8889468" y="842671"/>
            <a:ext cx="3208906" cy="2560320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EC59D61-98FB-4DBA-9EFD-0299313D6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227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2A4A42-7026-45AA-A172-8ACE4A621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 bwMode="auto">
          <a:xfrm>
            <a:off x="3351890" y="529501"/>
            <a:ext cx="2560320" cy="3208906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959C4EA-A09C-4A86-992F-952E825C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5332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A2D359-2E47-4C25-A8C3-83D17E360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8571" y="529501"/>
            <a:ext cx="2560320" cy="32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B1206AF-FFE1-408C-A70D-65563D95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67873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150A22-4BCE-46F3-9B3E-C683A2749C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15958" b="2"/>
          <a:stretch/>
        </p:blipFill>
        <p:spPr bwMode="auto">
          <a:xfrm>
            <a:off x="386020" y="533319"/>
            <a:ext cx="2560320" cy="3208906"/>
          </a:xfrm>
          <a:prstGeom prst="rect">
            <a:avLst/>
          </a:prstGeom>
          <a:noFill/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A3CB5F0-EB19-4116-8770-205AD18E0DE0}"/>
              </a:ext>
            </a:extLst>
          </p:cNvPr>
          <p:cNvSpPr txBox="1"/>
          <p:nvPr/>
        </p:nvSpPr>
        <p:spPr>
          <a:xfrm>
            <a:off x="3047195" y="5226961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leerlingenwerk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8E9B364-A72A-4285-8249-BB320BB567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1533" y="6104451"/>
            <a:ext cx="634039" cy="44809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6E7224E-1C26-4E2D-B5AB-A5732F170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986" r="69502" b="10354"/>
          <a:stretch/>
        </p:blipFill>
        <p:spPr bwMode="auto">
          <a:xfrm>
            <a:off x="5835124" y="3936279"/>
            <a:ext cx="518704" cy="13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0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B32A77-925C-4A86-9ECE-63A39BE77D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DC842D7-665B-41D4-9D71-B2DA747D4B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7" name="Afbeelding 6">
            <a:hlinkClick r:id="rId4"/>
            <a:extLst>
              <a:ext uri="{FF2B5EF4-FFF2-40B4-BE49-F238E27FC236}">
                <a16:creationId xmlns:a16="http://schemas.microsoft.com/office/drawing/2014/main" id="{A5890FB8-67D7-4BB9-84EF-F476DC9FBE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fbeelding met tekst, boom, lucht, buiten&#10;&#10;Automatisch gegenereerde beschrijving">
            <a:extLst>
              <a:ext uri="{FF2B5EF4-FFF2-40B4-BE49-F238E27FC236}">
                <a16:creationId xmlns:a16="http://schemas.microsoft.com/office/drawing/2014/main" id="{840A1F3E-A48A-4676-B7E8-D2DE004E2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 met boom, buiten, lucht, geel&#10;&#10;Automatisch gegenereerde beschrijving">
            <a:extLst>
              <a:ext uri="{FF2B5EF4-FFF2-40B4-BE49-F238E27FC236}">
                <a16:creationId xmlns:a16="http://schemas.microsoft.com/office/drawing/2014/main" id="{32286E3D-9B92-4449-BE9D-8C78A6EA2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 met boom, buiten, lucht, plant&#10;&#10;Automatisch gegenereerde beschrijving">
            <a:extLst>
              <a:ext uri="{FF2B5EF4-FFF2-40B4-BE49-F238E27FC236}">
                <a16:creationId xmlns:a16="http://schemas.microsoft.com/office/drawing/2014/main" id="{64405ED4-A18D-4755-B6CB-6EC976A9A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8B58F48-4285-46EC-A61C-DED35F1AE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53" r="2587" b="-2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1032" name="Picture 8" descr="Afbeelding met boom, buiten, lucht, geel&#10;&#10;Automatisch gegenereerde beschrijving">
            <a:extLst>
              <a:ext uri="{FF2B5EF4-FFF2-40B4-BE49-F238E27FC236}">
                <a16:creationId xmlns:a16="http://schemas.microsoft.com/office/drawing/2014/main" id="{701CD600-20D0-4632-B5F4-0C019385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65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Afbeelding met lucht, buiten, boom, geel&#10;&#10;Automatisch gegenereerde beschrijving">
            <a:extLst>
              <a:ext uri="{FF2B5EF4-FFF2-40B4-BE49-F238E27FC236}">
                <a16:creationId xmlns:a16="http://schemas.microsoft.com/office/drawing/2014/main" id="{FDAF7C9B-FF25-4FB2-8770-D4FBE0A1B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07D2694-352C-4F8C-AD65-E0EB9F32C08B}"/>
              </a:ext>
            </a:extLst>
          </p:cNvPr>
          <p:cNvSpPr txBox="1"/>
          <p:nvPr/>
        </p:nvSpPr>
        <p:spPr>
          <a:xfrm>
            <a:off x="6246635" y="6212154"/>
            <a:ext cx="5687269" cy="64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  <a:hlinkClick r:id="rId8"/>
              </a:rPr>
              <a:t>https://www.nepomucenum.de/facher/kunst-projekte/klasse-6c-nimmt-erfolgreich-an-windkraftkunst-auf-dem-weitblick-teil/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2EDEC5C-347F-4F67-866A-D38BF4C7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965" y="3616019"/>
            <a:ext cx="1926069" cy="17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6814688-1B31-4ABD-AE57-2490486C7186}"/>
              </a:ext>
            </a:extLst>
          </p:cNvPr>
          <p:cNvSpPr/>
          <p:nvPr/>
        </p:nvSpPr>
        <p:spPr>
          <a:xfrm>
            <a:off x="6336569" y="5516050"/>
            <a:ext cx="436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leerlingenwerk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1CAAB62-1275-4FBF-BC2C-33AAF7B1CD1E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11132030" y="5791063"/>
            <a:ext cx="634039" cy="4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85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gras, buiten, lucht, verschillende&#10;&#10;Automatisch gegenereerde beschrijving">
            <a:extLst>
              <a:ext uri="{FF2B5EF4-FFF2-40B4-BE49-F238E27FC236}">
                <a16:creationId xmlns:a16="http://schemas.microsoft.com/office/drawing/2014/main" id="{E89B9117-1002-4ADF-A9E7-C186DDF39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2" name="Afbeelding 1" descr="Afbeelding met boom, gras, buiten, lucht&#10;&#10;Automatisch gegenereerde beschrijving">
            <a:extLst>
              <a:ext uri="{FF2B5EF4-FFF2-40B4-BE49-F238E27FC236}">
                <a16:creationId xmlns:a16="http://schemas.microsoft.com/office/drawing/2014/main" id="{05D23690-CC5B-4043-86E4-AA7B9C44F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4" name="Afbeelding 3" descr="Afbeelding met gras, buiten, boom, veld&#10;&#10;Automatisch gegenereerde beschrijving">
            <a:extLst>
              <a:ext uri="{FF2B5EF4-FFF2-40B4-BE49-F238E27FC236}">
                <a16:creationId xmlns:a16="http://schemas.microsoft.com/office/drawing/2014/main" id="{A5528E28-8D44-41A0-8915-1D45D71C61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6" name="Afbeelding 5" descr="Afbeelding met lucht, persoon, buiten&#10;&#10;Automatisch gegenereerde beschrijving">
            <a:extLst>
              <a:ext uri="{FF2B5EF4-FFF2-40B4-BE49-F238E27FC236}">
                <a16:creationId xmlns:a16="http://schemas.microsoft.com/office/drawing/2014/main" id="{0F06E5D1-A5CD-4305-88ED-947F2C846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67" r="-2" b="9172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F21C3E0-CFF2-4E71-B181-2DAAF3C5C089}"/>
              </a:ext>
            </a:extLst>
          </p:cNvPr>
          <p:cNvSpPr txBox="1"/>
          <p:nvPr/>
        </p:nvSpPr>
        <p:spPr>
          <a:xfrm>
            <a:off x="3159181" y="64038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Met dank aan de Willem Alexanderschool Rijssen</a:t>
            </a:r>
          </a:p>
        </p:txBody>
      </p:sp>
    </p:spTree>
    <p:extLst>
      <p:ext uri="{BB962C8B-B14F-4D97-AF65-F5344CB8AC3E}">
        <p14:creationId xmlns:p14="http://schemas.microsoft.com/office/powerpoint/2010/main" val="79535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Man gaat rondje mee op molenwiek">
            <a:hlinkClick r:id="" action="ppaction://media"/>
            <a:extLst>
              <a:ext uri="{FF2B5EF4-FFF2-40B4-BE49-F238E27FC236}">
                <a16:creationId xmlns:a16="http://schemas.microsoft.com/office/drawing/2014/main" id="{13567785-497E-4FAB-9A9B-19164B009C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705" y="111154"/>
            <a:ext cx="11744590" cy="663569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ED60686-13C1-4C3A-BD82-A96254578039}"/>
              </a:ext>
            </a:extLst>
          </p:cNvPr>
          <p:cNvSpPr txBox="1"/>
          <p:nvPr/>
        </p:nvSpPr>
        <p:spPr>
          <a:xfrm>
            <a:off x="8301251" y="6277549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filmpje</a:t>
            </a:r>
          </a:p>
        </p:txBody>
      </p:sp>
    </p:spTree>
    <p:extLst>
      <p:ext uri="{BB962C8B-B14F-4D97-AF65-F5344CB8AC3E}">
        <p14:creationId xmlns:p14="http://schemas.microsoft.com/office/powerpoint/2010/main" val="16927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eelco school 1">
            <a:hlinkClick r:id="" action="ppaction://media"/>
            <a:extLst>
              <a:ext uri="{FF2B5EF4-FFF2-40B4-BE49-F238E27FC236}">
                <a16:creationId xmlns:a16="http://schemas.microsoft.com/office/drawing/2014/main" id="{07150475-5672-4F9B-A502-CAC32B24A1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4237" y="-37322"/>
            <a:ext cx="9246636" cy="693497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BBE3EAE-DC4A-4E9F-B126-6FEC616A0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1" y="6127783"/>
            <a:ext cx="634039" cy="45114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3F2CC5F-99B7-479D-9462-1FB0999F8588}"/>
              </a:ext>
            </a:extLst>
          </p:cNvPr>
          <p:cNvSpPr txBox="1"/>
          <p:nvPr/>
        </p:nvSpPr>
        <p:spPr>
          <a:xfrm>
            <a:off x="-2303060" y="6168688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filmpje</a:t>
            </a:r>
          </a:p>
        </p:txBody>
      </p:sp>
    </p:spTree>
    <p:extLst>
      <p:ext uri="{BB962C8B-B14F-4D97-AF65-F5344CB8AC3E}">
        <p14:creationId xmlns:p14="http://schemas.microsoft.com/office/powerpoint/2010/main" val="20946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83E7B9-14C1-45FB-9622-F67890AA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31" y="-42241"/>
            <a:ext cx="10055982" cy="6900241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03419247-C1C3-455A-AC65-4B775D09065B}"/>
              </a:ext>
            </a:extLst>
          </p:cNvPr>
          <p:cNvSpPr/>
          <p:nvPr/>
        </p:nvSpPr>
        <p:spPr>
          <a:xfrm>
            <a:off x="3961984" y="4917201"/>
            <a:ext cx="6792034" cy="1701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4B0194-7AF6-4BFD-B021-707C923142D5}"/>
              </a:ext>
            </a:extLst>
          </p:cNvPr>
          <p:cNvSpPr/>
          <p:nvPr/>
        </p:nvSpPr>
        <p:spPr>
          <a:xfrm rot="21003374">
            <a:off x="2368674" y="3327536"/>
            <a:ext cx="7797826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Eigen windmolen</a:t>
            </a:r>
          </a:p>
        </p:txBody>
      </p:sp>
    </p:spTree>
    <p:extLst>
      <p:ext uri="{BB962C8B-B14F-4D97-AF65-F5344CB8AC3E}">
        <p14:creationId xmlns:p14="http://schemas.microsoft.com/office/powerpoint/2010/main" val="64045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5A5B9-C0C7-4694-92A8-3EC9C084E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4A4B6E-AD96-4785-8169-D2D78210E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2E90CA-D908-40BC-B25B-50DFDD5816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650" y="0"/>
            <a:ext cx="9548699" cy="68580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517D8161-667D-4641-95B9-A0699BF966B5}"/>
              </a:ext>
            </a:extLst>
          </p:cNvPr>
          <p:cNvSpPr/>
          <p:nvPr/>
        </p:nvSpPr>
        <p:spPr>
          <a:xfrm>
            <a:off x="1742536" y="1600200"/>
            <a:ext cx="6659592" cy="1194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86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3B81E81-4B99-4C40-97BC-F0F925746C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885" y="2915553"/>
            <a:ext cx="2326106" cy="31014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1EEED27-2DE4-45C8-8B3F-C1CEA38D3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"/>
            <a:ext cx="9095737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BF80E1B-BDFE-47AE-B5E8-B55BE5E9F4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885" y="308345"/>
            <a:ext cx="2326106" cy="23148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39628C0-5A68-4A6B-A503-93291DC33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0329" y="6189452"/>
            <a:ext cx="634039" cy="4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6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zeilvoering molen">
            <a:extLst>
              <a:ext uri="{FF2B5EF4-FFF2-40B4-BE49-F238E27FC236}">
                <a16:creationId xmlns:a16="http://schemas.microsoft.com/office/drawing/2014/main" id="{ED29DD5B-4127-40C2-80BE-DF276728D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043" y="3900143"/>
            <a:ext cx="2675890" cy="2790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3D5FD48-34F1-4004-AFB0-15DE9EC21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933" y="3799329"/>
            <a:ext cx="2676376" cy="27861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B96B534-D001-4ED4-9B3A-57E5F87392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695" y="310312"/>
            <a:ext cx="4601684" cy="34512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3A2E39-85F1-4AC9-AD99-9F7F142BDF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09" y="329190"/>
            <a:ext cx="5409069" cy="345126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9C1B67B-74B3-4DF3-BB6C-39E8038AC298}"/>
              </a:ext>
            </a:extLst>
          </p:cNvPr>
          <p:cNvSpPr txBox="1"/>
          <p:nvPr/>
        </p:nvSpPr>
        <p:spPr>
          <a:xfrm>
            <a:off x="6293693" y="4054315"/>
            <a:ext cx="60977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Namen van zeilvoering:</a:t>
            </a:r>
          </a:p>
          <a:p>
            <a:pPr marL="342900" indent="-342900">
              <a:buAutoNum type="arabicPeriod"/>
            </a:pPr>
            <a:r>
              <a:rPr lang="nl-NL" dirty="0"/>
              <a:t>Vol zeil </a:t>
            </a:r>
          </a:p>
          <a:p>
            <a:pPr marL="342900" indent="-342900">
              <a:buAutoNum type="arabicPeriod"/>
            </a:pPr>
            <a:r>
              <a:rPr lang="nl-NL" dirty="0"/>
              <a:t>Duikertje</a:t>
            </a:r>
          </a:p>
          <a:p>
            <a:pPr marL="342900" indent="-342900">
              <a:buAutoNum type="arabicPeriod"/>
            </a:pPr>
            <a:r>
              <a:rPr lang="nl-NL" dirty="0"/>
              <a:t>Lange halve </a:t>
            </a:r>
          </a:p>
          <a:p>
            <a:r>
              <a:rPr lang="nl-NL" dirty="0"/>
              <a:t>4.   Halve </a:t>
            </a:r>
          </a:p>
          <a:p>
            <a:r>
              <a:rPr lang="nl-NL" dirty="0"/>
              <a:t>5.   Hoge lijn </a:t>
            </a:r>
          </a:p>
          <a:p>
            <a:r>
              <a:rPr lang="nl-NL" dirty="0"/>
              <a:t>6.   Stormeindje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53BE5C-D094-4080-9133-9E8DDA55B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3339" y="6024266"/>
            <a:ext cx="634039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7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8A6D95A9-A0B1-43CF-AB43-EC037B2F6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8967" cy="56483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2639451-0D57-438E-ACCF-7810871369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48325"/>
            <a:ext cx="1992948" cy="121285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E957E2F-AFEB-4176-8608-9DB4E5E904AB}"/>
              </a:ext>
            </a:extLst>
          </p:cNvPr>
          <p:cNvSpPr txBox="1"/>
          <p:nvPr/>
        </p:nvSpPr>
        <p:spPr>
          <a:xfrm>
            <a:off x="2306374" y="6138536"/>
            <a:ext cx="613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5% elektriciteit wereldwijd is windstroom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E54080-AF24-42B9-8943-A05EB18C92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837" y="5648325"/>
            <a:ext cx="2175164" cy="12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9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gamolen op Maasvlakte maakt verwachtingen waar - Rijnmond">
            <a:extLst>
              <a:ext uri="{FF2B5EF4-FFF2-40B4-BE49-F238E27FC236}">
                <a16:creationId xmlns:a16="http://schemas.microsoft.com/office/drawing/2014/main" id="{6A088A00-31E8-4DA7-977E-857C31CFB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4C3434D6-904E-4439-84E6-62A4D347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1" y="385841"/>
            <a:ext cx="2815988" cy="17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9F82253-5DF8-43A3-A4E9-2493B832A844}"/>
              </a:ext>
            </a:extLst>
          </p:cNvPr>
          <p:cNvSpPr txBox="1"/>
          <p:nvPr/>
        </p:nvSpPr>
        <p:spPr>
          <a:xfrm>
            <a:off x="635957" y="5503843"/>
            <a:ext cx="10920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nl-NL" b="1" i="0" dirty="0">
                <a:solidFill>
                  <a:schemeClr val="bg1"/>
                </a:solidFill>
                <a:effectLst/>
              </a:rPr>
              <a:t>De grootste windmolen ter wereld jan 2021</a:t>
            </a:r>
            <a:endParaRPr lang="nl-NL" b="0" i="0" dirty="0">
              <a:solidFill>
                <a:schemeClr val="bg1"/>
              </a:solidFill>
              <a:effectLst/>
            </a:endParaRPr>
          </a:p>
          <a:p>
            <a:pPr algn="l" fontAlgn="base"/>
            <a:r>
              <a:rPr lang="nl-NL" b="0" i="0" dirty="0">
                <a:solidFill>
                  <a:schemeClr val="bg1"/>
                </a:solidFill>
                <a:effectLst/>
              </a:rPr>
              <a:t>Op de Maasvlakte in Rotterdam is de </a:t>
            </a:r>
            <a:r>
              <a:rPr lang="nl-NL" b="0" i="0" dirty="0" err="1">
                <a:solidFill>
                  <a:schemeClr val="bg1"/>
                </a:solidFill>
                <a:effectLst/>
              </a:rPr>
              <a:t>Haliade</a:t>
            </a:r>
            <a:r>
              <a:rPr lang="nl-NL" b="0" i="0" dirty="0">
                <a:solidFill>
                  <a:schemeClr val="bg1"/>
                </a:solidFill>
                <a:effectLst/>
              </a:rPr>
              <a:t>-X windturbine gebouwd. Met een hoogte van 260 meter is dit de grootste windmolen ter wereld. De 107 meter lange bladen van de </a:t>
            </a:r>
            <a:r>
              <a:rPr lang="nl-NL" b="0" i="0" dirty="0" err="1">
                <a:solidFill>
                  <a:schemeClr val="bg1"/>
                </a:solidFill>
                <a:effectLst/>
              </a:rPr>
              <a:t>Haliade</a:t>
            </a:r>
            <a:r>
              <a:rPr lang="nl-NL" b="0" i="0" dirty="0">
                <a:solidFill>
                  <a:schemeClr val="bg1"/>
                </a:solidFill>
                <a:effectLst/>
              </a:rPr>
              <a:t>-X produceren maar liefst 12 MW. </a:t>
            </a:r>
          </a:p>
          <a:p>
            <a:pPr algn="l" fontAlgn="base"/>
            <a:r>
              <a:rPr lang="nl-NL" b="0" i="0" dirty="0">
                <a:solidFill>
                  <a:schemeClr val="bg1"/>
                </a:solidFill>
                <a:effectLst/>
              </a:rPr>
              <a:t>Dat is voldoende om tot wel 16.000 huishoudens van stroom te voorzien. </a:t>
            </a:r>
          </a:p>
        </p:txBody>
      </p:sp>
    </p:spTree>
    <p:extLst>
      <p:ext uri="{BB962C8B-B14F-4D97-AF65-F5344CB8AC3E}">
        <p14:creationId xmlns:p14="http://schemas.microsoft.com/office/powerpoint/2010/main" val="254105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Hoe hoog is een windmolen en wat voor modellen zijn er?">
            <a:hlinkClick r:id="" action="ppaction://media"/>
            <a:extLst>
              <a:ext uri="{FF2B5EF4-FFF2-40B4-BE49-F238E27FC236}">
                <a16:creationId xmlns:a16="http://schemas.microsoft.com/office/drawing/2014/main" id="{408AF1B4-EDB3-4408-A507-61E25E633A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8775" y="78581"/>
            <a:ext cx="9039225" cy="677941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6B56B98-C6AE-4FE6-A0EB-1C51820A7C94}"/>
              </a:ext>
            </a:extLst>
          </p:cNvPr>
          <p:cNvSpPr txBox="1"/>
          <p:nvPr/>
        </p:nvSpPr>
        <p:spPr>
          <a:xfrm>
            <a:off x="3419475" y="64100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Hoe hoog is een windmolen en wat voor modellen zijn er?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EECA707-EB79-485E-B924-10C773CE57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7743" y="6143610"/>
            <a:ext cx="634039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34AE8B0-BB31-4B97-B251-FFF109297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2841072-0756-4366-B299-879B0B6AD325}"/>
              </a:ext>
            </a:extLst>
          </p:cNvPr>
          <p:cNvSpPr txBox="1"/>
          <p:nvPr/>
        </p:nvSpPr>
        <p:spPr>
          <a:xfrm>
            <a:off x="548813" y="4416443"/>
            <a:ext cx="10762488" cy="1207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Verticale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wieken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DE616D-7EB5-4935-8D77-33D48CC324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465210" y="529501"/>
            <a:ext cx="2560320" cy="3208906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EC59D61-98FB-4DBA-9EFD-0299313D6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227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B9F319-8929-400E-B343-2E4940963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 rot="5400000">
            <a:off x="2978938" y="853794"/>
            <a:ext cx="320890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959C4EA-A09C-4A86-992F-952E825C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5332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id="{CA4DD719-C009-4F6A-B12F-F0F1CDA07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246443" y="529501"/>
            <a:ext cx="2560320" cy="32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B1206AF-FFE1-408C-A70D-65563D95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67873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87D01A6A-B0DB-4D28-A729-D6D28B04A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43774" y="502489"/>
            <a:ext cx="2908167" cy="32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5A89204-D424-413B-90C8-2DD72EB461AB}"/>
              </a:ext>
            </a:extLst>
          </p:cNvPr>
          <p:cNvSpPr txBox="1"/>
          <p:nvPr/>
        </p:nvSpPr>
        <p:spPr>
          <a:xfrm>
            <a:off x="3107666" y="5405169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leerlingenwerk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2E95AD-94F9-490A-8DA8-77915F520AA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2537" y="6015154"/>
            <a:ext cx="634039" cy="4511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EE67F0A-CC76-4C51-A7A6-904399DB6F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5642" r="14745"/>
          <a:stretch/>
        </p:blipFill>
        <p:spPr>
          <a:xfrm>
            <a:off x="5691516" y="4199875"/>
            <a:ext cx="926861" cy="12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21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130</Words>
  <Application>Microsoft Office PowerPoint</Application>
  <PresentationFormat>Breedbeeld</PresentationFormat>
  <Paragraphs>25</Paragraphs>
  <Slides>18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Stencil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Henk ter Horst</dc:creator>
  <cp:lastModifiedBy>Henk ter Horst</cp:lastModifiedBy>
  <cp:revision>19</cp:revision>
  <dcterms:created xsi:type="dcterms:W3CDTF">2021-12-18T09:33:49Z</dcterms:created>
  <dcterms:modified xsi:type="dcterms:W3CDTF">2022-04-06T14:10:24Z</dcterms:modified>
</cp:coreProperties>
</file>